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8"/>
  </p:handoutMasterIdLst>
  <p:sldIdLst>
    <p:sldId id="257" r:id="rId3"/>
    <p:sldId id="256" r:id="rId4"/>
    <p:sldId id="269" r:id="rId5"/>
    <p:sldId id="295" r:id="rId7"/>
  </p:sldIdLst>
  <p:sldSz cx="6858000" cy="9903460" type="A4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一所" initials="一所" lastIdx="1" clrIdx="0"/>
  <p:cmAuthor id="0" name="Rollen" initials="" lastIdx="2" clrIdx="0"/>
  <p:cmAuthor id="2" name="hp" initials="" lastIdx="1" clrIdx="2"/>
  <p:cmAuthor id="3" name="张雅恬" initials="h" lastIdx="4" clrIdx="3"/>
  <p:cmAuthor id="5" name="DG" initials="D" lastIdx="3" clrIdx="4"/>
  <p:cmAuthor id="6" name="Administrator" initials="A" lastIdx="2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8A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55942" y="1279287"/>
            <a:ext cx="2391862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FEE566-F9CA-4CF6-8AB7-0C0A41AB14E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57250" y="1620949"/>
            <a:ext cx="5143500" cy="344824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57250" y="5202166"/>
            <a:ext cx="5143500" cy="23912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71488" y="527324"/>
            <a:ext cx="5915025" cy="839362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44" y="396597"/>
            <a:ext cx="6173000" cy="165057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44" y="2310809"/>
            <a:ext cx="6173000" cy="653582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342944" y="9018567"/>
            <a:ext cx="1600408" cy="687741"/>
          </a:xfrm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2343454" y="9018567"/>
            <a:ext cx="2171981" cy="687741"/>
          </a:xfrm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915537" y="9018567"/>
            <a:ext cx="1600408" cy="687741"/>
          </a:xfrm>
        </p:spPr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916" y="2469252"/>
            <a:ext cx="5915025" cy="4120004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67916" y="6628233"/>
            <a:ext cx="5915025" cy="2166613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1488" y="2636620"/>
            <a:ext cx="2914650" cy="628432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71863" y="2636620"/>
            <a:ext cx="2914650" cy="628432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81" y="527324"/>
            <a:ext cx="5915025" cy="191441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7560" y="2568471"/>
            <a:ext cx="2741385" cy="1189917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7560" y="3849416"/>
            <a:ext cx="2741385" cy="508987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519528" y="2568471"/>
            <a:ext cx="2754887" cy="1189917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519528" y="3849416"/>
            <a:ext cx="2754887" cy="508987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81" y="660301"/>
            <a:ext cx="2343009" cy="231105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915543" y="660303"/>
            <a:ext cx="3471863" cy="780439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72381" y="2971356"/>
            <a:ext cx="2343009" cy="5504804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07756" y="527324"/>
            <a:ext cx="1478756" cy="839362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1488" y="527324"/>
            <a:ext cx="4350544" cy="839362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71488" y="527324"/>
            <a:ext cx="5915025" cy="1914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71488" y="2636620"/>
            <a:ext cx="5915025" cy="6284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71488" y="9180022"/>
            <a:ext cx="1543050" cy="527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271713" y="9180022"/>
            <a:ext cx="2314575" cy="527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843463" y="9180022"/>
            <a:ext cx="1543050" cy="527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10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210" y="3234690"/>
            <a:ext cx="6779260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buFont typeface="Arial" panose="020B0604020202020204" pitchFamily="34" charset="0"/>
            </a:pPr>
            <a:r>
              <a:rPr lang="zh-CN" altLang="en-US" sz="2400" b="1" spc="200" dirty="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  <a:sym typeface="+mn-ea"/>
              </a:rPr>
              <a:t>尼勒克县殡葬服务设施布局专项规划</a:t>
            </a:r>
            <a:br>
              <a:rPr lang="zh-CN" altLang="en-US" sz="2400" b="1" spc="200" dirty="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  <a:sym typeface="+mn-ea"/>
              </a:rPr>
            </a:br>
            <a:r>
              <a:rPr lang="zh-CN" altLang="en-US" sz="2400" b="1" spc="200" dirty="0">
                <a:latin typeface="方正小标宋_GBK" panose="03000509000000000000" charset="-122"/>
                <a:ea typeface="方正小标宋_GBK" panose="03000509000000000000" charset="-122"/>
                <a:cs typeface="方正小标宋_GBK" panose="03000509000000000000" charset="-122"/>
                <a:sym typeface="+mn-ea"/>
              </a:rPr>
              <a:t>( 2025- 2035年)</a:t>
            </a:r>
            <a:endParaRPr lang="zh-CN" altLang="en-US" sz="2400" b="1" spc="200" dirty="0">
              <a:latin typeface="方正小标宋_GBK" panose="03000509000000000000" charset="-122"/>
              <a:ea typeface="方正小标宋_GBK" panose="03000509000000000000" charset="-122"/>
              <a:cs typeface="方正小标宋_GBK" panose="03000509000000000000" charset="-122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1894849" y="8269990"/>
            <a:ext cx="3068925" cy="478790"/>
          </a:xfrm>
          <a:prstGeom prst="rect">
            <a:avLst/>
          </a:prstGeom>
          <a:solidFill>
            <a:schemeClr val="accent5">
              <a:lumMod val="75000"/>
              <a:alpha val="70000"/>
            </a:schemeClr>
          </a:solidFill>
          <a:ln>
            <a:noFill/>
          </a:ln>
        </p:spPr>
        <p:txBody>
          <a:bodyPr wrap="square" lIns="58476" tIns="29238" rIns="58476" bIns="29238">
            <a:spAutoFit/>
          </a:bodyPr>
          <a:lstStyle>
            <a:lvl1pPr eaLnBrk="0" hangingPunct="0">
              <a:defRPr sz="2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defTabSz="1279525" eaLnBrk="1" hangingPunct="1">
              <a:lnSpc>
                <a:spcPct val="120000"/>
              </a:lnSpc>
              <a:defRPr/>
            </a:pPr>
            <a:r>
              <a:rPr lang="zh-CN" altLang="en-US" sz="1135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尼勒克县民政局</a:t>
            </a:r>
            <a:endParaRPr lang="zh-CN" altLang="en-US" sz="1135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 defTabSz="1279525" eaLnBrk="1" hangingPunct="1">
              <a:lnSpc>
                <a:spcPct val="120000"/>
              </a:lnSpc>
              <a:defRPr/>
            </a:pPr>
            <a:r>
              <a:rPr lang="zh-CN" sz="1135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新疆润疆工程设计有限责任公司</a:t>
            </a:r>
            <a:endParaRPr lang="zh-CN" altLang="en-US" sz="1135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40068" y="795907"/>
            <a:ext cx="4177864" cy="374460"/>
          </a:xfrm>
        </p:spPr>
        <p:txBody>
          <a:bodyPr>
            <a:noAutofit/>
          </a:bodyPr>
          <a:p>
            <a:r>
              <a:rPr lang="zh-CN" altLang="en-US" sz="26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</a:rPr>
              <a:t>前 言</a:t>
            </a:r>
            <a:endParaRPr lang="zh-CN" altLang="en-US" sz="2600" b="1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41680" y="1242060"/>
            <a:ext cx="5403850" cy="2589530"/>
          </a:xfrm>
        </p:spPr>
        <p:txBody>
          <a:bodyPr>
            <a:noAutofit/>
          </a:bodyPr>
          <a:p>
            <a:pPr marL="0" marR="0" indent="4064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全面贯彻落实中央关于“推进绿色殡葬、强化公益属性、健全城乡均等服务体系”的殡葬改革部署，深入践行《“十四五”推进农业农村现代化规划》中“加强农村公益性殡葬设施建设”的工作要求，为持续提升殡葬公共服务供给质量与设施服务水平，科学优化殡葬设施空间布局、规范建设标准，切实节约土地资源，有效解决当前殡葬设施布局无序、功能适配不足等问题，根据国务院《殡葬管理条例》（2012年修订）及国家其他相关殡葬管理法律法规，结合自治区《关于做好殡葬服务设施建设规划布局相关工作的通知》（征求意见稿）及《伊犁州公益性公墓服务管理指南》伊州民字〔2025〕9号，现编制《尼勒克县殡葬服务设施布局专项规划(2025-2035年)》。</a:t>
            </a:r>
            <a:endParaRPr sz="1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indent="4064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《规划》是深化落实殡葬改革的重要工作、有利于满足新时期人民群众文明殡葬的需求，是对国土空间总体规划的细化落实，也是编制乡镇详细规划、村庄规划以及实施国土空间用途管制的重要依据。“规划”注重对于用地的现状利用，在以“落需求、落标准、落空间”为目标下，全面摸清用地周边的现状建设情况，明确各类设施到边界的发展现状。通过加强对现状用地的规划管控，推动殡葬事业的快速发展建设。</a:t>
            </a:r>
            <a:endParaRPr sz="1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indent="4064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400" kern="0" dirty="0">
              <a:effectLst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560920" y="1170158"/>
            <a:ext cx="5735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365760" y="2034540"/>
            <a:ext cx="2070100" cy="359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殡仪馆布局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" name="文本框 11"/>
          <p:cNvSpPr txBox="1"/>
          <p:nvPr>
            <p:custDataLst>
              <p:tags r:id="rId2"/>
            </p:custDataLst>
          </p:nvPr>
        </p:nvSpPr>
        <p:spPr>
          <a:xfrm>
            <a:off x="254000" y="2393950"/>
            <a:ext cx="6382385" cy="7372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优化现有殡仪馆布局，对现有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座殡仪馆进行升级改造，并新增骨灰堂和火化炉服务用地；到2035年，全县形成“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个县级殡葬服务中心”。</a:t>
            </a:r>
            <a:endParaRPr lang="zh-CN" altLang="en-US" sz="1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矩形 12"/>
          <p:cNvSpPr/>
          <p:nvPr>
            <p:custDataLst>
              <p:tags r:id="rId3"/>
            </p:custDataLst>
          </p:nvPr>
        </p:nvSpPr>
        <p:spPr>
          <a:xfrm>
            <a:off x="365760" y="3490595"/>
            <a:ext cx="2070100" cy="359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公益性公墓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4" name="文本框 13"/>
          <p:cNvSpPr txBox="1"/>
          <p:nvPr>
            <p:custDataLst>
              <p:tags r:id="rId4"/>
            </p:custDataLst>
          </p:nvPr>
        </p:nvSpPr>
        <p:spPr>
          <a:xfrm>
            <a:off x="254000" y="3850005"/>
            <a:ext cx="6382385" cy="1706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pPr algn="l">
              <a:lnSpc>
                <a:spcPct val="150000"/>
              </a:lnSpc>
            </a:pP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按照 “统筹规划、合理布局、便民利民” 原则，规划对县域现状在用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155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处公墓进行优化。规划近期（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2025-2030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年）对涉及占耕、占林、占生态保护红线以及不符合规范的公墓进行停用、采用封场管理等措施。</a:t>
            </a:r>
            <a:endParaRPr lang="zh-CN" altLang="en-US" sz="1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规划远期（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2030-2035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年）将现有公墓优化调整到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57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处，其中城镇公益性公墓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处，村镇公益性公墓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56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处，以保障群众安葬需求。</a:t>
            </a:r>
            <a:endParaRPr lang="zh-CN" altLang="en-US" sz="1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5" name="矩形 14"/>
          <p:cNvSpPr/>
          <p:nvPr>
            <p:custDataLst>
              <p:tags r:id="rId5"/>
            </p:custDataLst>
          </p:nvPr>
        </p:nvSpPr>
        <p:spPr>
          <a:xfrm>
            <a:off x="266065" y="6258560"/>
            <a:ext cx="2491105" cy="359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殡葬服务站（点）布局</a:t>
            </a:r>
            <a:endParaRPr lang="zh-CN" altLang="en-US" b="1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" name="文本框 16"/>
          <p:cNvSpPr txBox="1"/>
          <p:nvPr>
            <p:custDataLst>
              <p:tags r:id="rId6"/>
            </p:custDataLst>
          </p:nvPr>
        </p:nvSpPr>
        <p:spPr>
          <a:xfrm>
            <a:off x="254000" y="6630670"/>
            <a:ext cx="6382385" cy="7372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规划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15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座殡仪服务点，其中：保留现状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座，新增</a:t>
            </a:r>
            <a:r>
              <a:rPr lang="en-US" altLang="zh-CN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座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r>
              <a:rPr lang="zh-CN" altLang="en-US" sz="1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完善相关配套设施，提供临终关怀、丧事咨询等服务。</a:t>
            </a:r>
            <a:endParaRPr lang="zh-CN" altLang="en-US" sz="1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标题 20"/>
          <p:cNvSpPr>
            <a:spLocks noGrp="1"/>
          </p:cNvSpPr>
          <p:nvPr>
            <p:ph type="ctrTitle"/>
          </p:nvPr>
        </p:nvSpPr>
        <p:spPr>
          <a:xfrm>
            <a:off x="1783298" y="646047"/>
            <a:ext cx="4177864" cy="374460"/>
          </a:xfrm>
        </p:spPr>
        <p:txBody>
          <a:bodyPr>
            <a:noAutofit/>
          </a:bodyPr>
          <a:p>
            <a:r>
              <a:rPr lang="en-US" altLang="zh-CN" sz="26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  <a:sym typeface="+mn-ea"/>
              </a:rPr>
              <a:t>   </a:t>
            </a:r>
            <a:r>
              <a:rPr lang="zh-CN" altLang="en-US" sz="26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  <a:sym typeface="+mn-ea"/>
              </a:rPr>
              <a:t>规划主要内容</a:t>
            </a:r>
            <a:r>
              <a:rPr lang="en-US" altLang="zh-CN" sz="2600" b="1">
                <a:latin typeface="黑体" panose="02010600030101010101" charset="-122"/>
                <a:ea typeface="黑体" panose="02010600030101010101" charset="-122"/>
                <a:cs typeface="黑体" panose="02010600030101010101" charset="-122"/>
                <a:sym typeface="+mn-ea"/>
              </a:rPr>
              <a:t> </a:t>
            </a:r>
            <a:endParaRPr lang="zh-CN" altLang="en-US" sz="2600" b="1">
              <a:latin typeface="黑体" panose="02010600030101010101" charset="-122"/>
              <a:ea typeface="黑体" panose="02010600030101010101" charset="-122"/>
              <a:cs typeface="黑体" panose="02010600030101010101" charset="-122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560920" y="1061573"/>
            <a:ext cx="5735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105535" y="4215130"/>
            <a:ext cx="4276725" cy="2603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98780" algn="ctr"/>
            <a:r>
              <a:rPr lang="zh-CN" sz="1100" b="1">
                <a:latin typeface="Times New Roman" panose="02020603050405020304" charset="0"/>
                <a:ea typeface="宋体" panose="02010600030101010101" pitchFamily="2" charset="-122"/>
              </a:rPr>
              <a:t>镇村公益性公墓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67335" y="1560195"/>
            <a:ext cx="5588635" cy="2603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98780" algn="ctr"/>
            <a:r>
              <a:rPr lang="zh-CN" sz="1100" b="1">
                <a:ea typeface="宋体" panose="02010600030101010101" pitchFamily="2" charset="-122"/>
              </a:rPr>
              <a:t>城镇公益性公墓</a:t>
            </a:r>
            <a:endParaRPr lang="zh-CN" altLang="en-US"/>
          </a:p>
        </p:txBody>
      </p: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362585" y="2043430"/>
          <a:ext cx="6200775" cy="1504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975"/>
                <a:gridCol w="688975"/>
                <a:gridCol w="688975"/>
                <a:gridCol w="688975"/>
                <a:gridCol w="688975"/>
                <a:gridCol w="688975"/>
                <a:gridCol w="688975"/>
                <a:gridCol w="688975"/>
                <a:gridCol w="688975"/>
              </a:tblGrid>
              <a:tr h="9563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序号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公墓名称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面积（公顷）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面积（亩）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类别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现状穴位数（个）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现状已使用面积（公顷）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剩余使用面积（公顷）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备注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81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1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尼勒克县中心公墓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117.05 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1755.75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少数民族、</a:t>
                      </a:r>
                      <a:r>
                        <a:rPr lang="zh-CN" alt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Times New Roman" panose="02020603050405020304" charset="0"/>
                        </a:rPr>
                        <a:t>汉族</a:t>
                      </a:r>
                      <a:endParaRPr lang="zh-CN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276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12.08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104.97</a:t>
                      </a: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200" b="0">
                        <a:latin typeface="微软雅黑" panose="020B0503020204020204" charset="-122"/>
                        <a:ea typeface="微软雅黑" panose="020B0503020204020204" charset="-122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/>
        </p:nvGraphicFramePr>
        <p:xfrm>
          <a:off x="362585" y="4475480"/>
          <a:ext cx="6194425" cy="2844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2810"/>
                <a:gridCol w="1729105"/>
                <a:gridCol w="892810"/>
                <a:gridCol w="894080"/>
                <a:gridCol w="892810"/>
                <a:gridCol w="892810"/>
              </a:tblGrid>
              <a:tr h="5537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序号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乡镇名称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公墓数量（个）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现状殡葬用地面积（公顷）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规划殡葬用地面积（公顷）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远景殡葬预留用地面积（公顷）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尼勒克镇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3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47.7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5.9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12.88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7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乌赞镇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32.61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13.64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29.14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3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加哈乌拉斯台乡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7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47.76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11.93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44.19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7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4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喀拉苏乡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8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113.04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6.5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53.23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5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苏布台乡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5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29.96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6.6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21.66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6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克令镇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32.19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2.07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53.55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7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科克浩特浩尔蒙古族乡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120.78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9.16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28.93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7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8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喀拉托别乡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28.01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3.13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29.09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9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胡吉尔台乡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79.08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14.77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31.7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7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10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木斯镇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5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134.86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9.92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28.46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11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乌拉斯台镇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152.76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5.78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75.9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785"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合计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56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818.75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89.4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等线" panose="02010600030101010101" charset="-122"/>
                        </a:rPr>
                        <a:t>408.73</a:t>
                      </a:r>
                      <a:endParaRPr lang="en-US" altLang="en-US" sz="1200" b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等线" panose="02010600030101010101" charset="-122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72.95,&quot;left&quot;:20,&quot;top&quot;:160.2,&quot;width&quot;:502.55}"/>
</p:tagLst>
</file>

<file path=ppt/tags/tag2.xml><?xml version="1.0" encoding="utf-8"?>
<p:tagLst xmlns:p="http://schemas.openxmlformats.org/presentationml/2006/main">
  <p:tag name="KSO_WM_DIAGRAM_VIRTUALLY_FRAME" val="{&quot;height&quot;:372.95,&quot;left&quot;:20,&quot;top&quot;:160.2,&quot;width&quot;:502.55}"/>
</p:tagLst>
</file>

<file path=ppt/tags/tag3.xml><?xml version="1.0" encoding="utf-8"?>
<p:tagLst xmlns:p="http://schemas.openxmlformats.org/presentationml/2006/main">
  <p:tag name="KSO_WM_DIAGRAM_VIRTUALLY_FRAME" val="{&quot;height&quot;:372.95,&quot;left&quot;:20,&quot;top&quot;:160.2,&quot;width&quot;:502.55}"/>
</p:tagLst>
</file>

<file path=ppt/tags/tag4.xml><?xml version="1.0" encoding="utf-8"?>
<p:tagLst xmlns:p="http://schemas.openxmlformats.org/presentationml/2006/main">
  <p:tag name="KSO_WM_DIAGRAM_VIRTUALLY_FRAME" val="{&quot;height&quot;:372.95,&quot;left&quot;:20,&quot;top&quot;:160.2,&quot;width&quot;:502.55}"/>
</p:tagLst>
</file>

<file path=ppt/tags/tag5.xml><?xml version="1.0" encoding="utf-8"?>
<p:tagLst xmlns:p="http://schemas.openxmlformats.org/presentationml/2006/main">
  <p:tag name="KSO_WM_DIAGRAM_VIRTUALLY_FRAME" val="{&quot;height&quot;:372.95,&quot;left&quot;:20,&quot;top&quot;:160.2,&quot;width&quot;:502.55}"/>
</p:tagLst>
</file>

<file path=ppt/tags/tag6.xml><?xml version="1.0" encoding="utf-8"?>
<p:tagLst xmlns:p="http://schemas.openxmlformats.org/presentationml/2006/main">
  <p:tag name="KSO_WM_DIAGRAM_VIRTUALLY_FRAME" val="{&quot;height&quot;:372.95,&quot;left&quot;:20,&quot;top&quot;:160.2,&quot;width&quot;:502.55}"/>
</p:tagLst>
</file>

<file path=ppt/tags/tag7.xml><?xml version="1.0" encoding="utf-8"?>
<p:tagLst xmlns:p="http://schemas.openxmlformats.org/presentationml/2006/main">
  <p:tag name="TABLE_ENDDRAG_ORIGIN_RECT" val="487*118"/>
  <p:tag name="TABLE_ENDDRAG_RECT" val="28*160*487*118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1286</Words>
  <Application>WPS 演示</Application>
  <PresentationFormat>宽屏</PresentationFormat>
  <Paragraphs>220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方正小标宋_GBK</vt:lpstr>
      <vt:lpstr>Calibri</vt:lpstr>
      <vt:lpstr>微软雅黑</vt:lpstr>
      <vt:lpstr>黑体</vt:lpstr>
      <vt:lpstr>Times New Roman</vt:lpstr>
      <vt:lpstr>等线</vt:lpstr>
      <vt:lpstr>Arial Unicode MS</vt:lpstr>
      <vt:lpstr>Calibri Light</vt:lpstr>
      <vt:lpstr>Office 主题</vt:lpstr>
      <vt:lpstr>PowerPoint 演示文稿</vt:lpstr>
      <vt:lpstr>前 言</vt:lpstr>
      <vt:lpstr>   规划主要内容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Administrator</cp:lastModifiedBy>
  <cp:revision>44</cp:revision>
  <dcterms:created xsi:type="dcterms:W3CDTF">2025-06-24T05:33:00Z</dcterms:created>
  <dcterms:modified xsi:type="dcterms:W3CDTF">2025-10-17T04:12:07Z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2052-11.1.0.9021</vt:lpwstr>
  </property>
  <property fmtid="{D5CDD505-2E9C-101B-9397-08002B2CF9AE}" pid="3" name="ICV">
    <vt:lpwstr>A9748356F85F4A5480BE7317CBCD3F39_13</vt:lpwstr>
  </property>
</Properties>
</file>